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02" r:id="rId2"/>
    <p:sldId id="281" r:id="rId3"/>
    <p:sldId id="256" r:id="rId4"/>
    <p:sldId id="292" r:id="rId5"/>
    <p:sldId id="282" r:id="rId6"/>
    <p:sldId id="259" r:id="rId7"/>
    <p:sldId id="298" r:id="rId8"/>
    <p:sldId id="260" r:id="rId9"/>
    <p:sldId id="286" r:id="rId10"/>
    <p:sldId id="287" r:id="rId11"/>
    <p:sldId id="301" r:id="rId12"/>
    <p:sldId id="288" r:id="rId13"/>
    <p:sldId id="261" r:id="rId14"/>
    <p:sldId id="297" r:id="rId15"/>
    <p:sldId id="289" r:id="rId16"/>
    <p:sldId id="296" r:id="rId17"/>
    <p:sldId id="290" r:id="rId18"/>
    <p:sldId id="291" r:id="rId19"/>
    <p:sldId id="299" r:id="rId20"/>
    <p:sldId id="263" r:id="rId21"/>
    <p:sldId id="265" r:id="rId22"/>
    <p:sldId id="300" r:id="rId23"/>
    <p:sldId id="268" r:id="rId24"/>
    <p:sldId id="279" r:id="rId25"/>
    <p:sldId id="280" r:id="rId26"/>
    <p:sldId id="293" r:id="rId27"/>
    <p:sldId id="278" r:id="rId28"/>
    <p:sldId id="294" r:id="rId29"/>
    <p:sldId id="295" r:id="rId30"/>
    <p:sldId id="275" r:id="rId31"/>
    <p:sldId id="257" r:id="rId3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00"/>
    <a:srgbClr val="CCECFF"/>
    <a:srgbClr val="FFFFCC"/>
    <a:srgbClr val="CCFFFF"/>
    <a:srgbClr val="0000FF"/>
    <a:srgbClr val="CC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70" autoAdjust="0"/>
  </p:normalViewPr>
  <p:slideViewPr>
    <p:cSldViewPr>
      <p:cViewPr varScale="1">
        <p:scale>
          <a:sx n="40" d="100"/>
          <a:sy n="40" d="100"/>
        </p:scale>
        <p:origin x="-13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/>
            </a:lvl1pPr>
          </a:lstStyle>
          <a:p>
            <a:pPr>
              <a:defRPr/>
            </a:pPr>
            <a:fld id="{6FC6681D-9208-4883-8BD9-1A7EA5C638E5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/>
            </a:lvl1pPr>
          </a:lstStyle>
          <a:p>
            <a:pPr>
              <a:defRPr/>
            </a:pPr>
            <a:fld id="{4A322639-2D77-4895-9D3B-87DC71262A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286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C8A3BF95-ADFE-4DEB-8852-F9F188EF7989}" type="slidenum">
              <a:rPr lang="zh-CN" altLang="en-US" sz="1200" smtClean="0"/>
              <a:pPr eaLnBrk="1" hangingPunct="1"/>
              <a:t>25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35793-742C-4788-B85E-8D09F8E248D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67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BA364-54EF-48D9-8D0C-59EF1552E1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2901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42937-CE4D-415C-955A-8F4A824917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8897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81EE7-70AE-486E-9CC3-F867C67B046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6003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21CF5-CDD2-4E15-BB69-3651A3F8BAA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031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2793A-22FB-4DEB-B63D-9E116049E2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2800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FF9C4-6C12-4F3B-B778-BB0AACCC60A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60770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70093-2481-4394-A4C2-9110E9A1A9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3327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0129F-5473-4FE7-8408-0E43C0A980C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897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BD503-1C5F-4C30-866A-A25859569C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114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A80F5-9159-4228-953F-FEA4FC19A04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1429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1E5E4265-62FF-4EC4-ABD3-A7D0595F7C0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WordArt 10"/>
          <p:cNvSpPr>
            <a:spLocks noChangeArrowheads="1" noChangeShapeType="1"/>
          </p:cNvSpPr>
          <p:nvPr/>
        </p:nvSpPr>
        <p:spPr bwMode="auto">
          <a:xfrm>
            <a:off x="4859338" y="836613"/>
            <a:ext cx="3636962" cy="10826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400" kern="1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Unit 4</a:t>
            </a:r>
            <a:endParaRPr lang="zh-CN" altLang="en-US" sz="4400" kern="10">
              <a:ln w="1270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6" name="Text Box 16"/>
          <p:cNvSpPr txBox="1">
            <a:spLocks noChangeArrowheads="1"/>
          </p:cNvSpPr>
          <p:nvPr/>
        </p:nvSpPr>
        <p:spPr bwMode="auto">
          <a:xfrm>
            <a:off x="4286250" y="4456113"/>
            <a:ext cx="4857750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>
                <a:solidFill>
                  <a:srgbClr val="0000CC"/>
                </a:solidFill>
              </a:rPr>
              <a:t>(</a:t>
            </a:r>
            <a:r>
              <a:rPr kumimoji="1" lang="zh-CN" altLang="en-US" sz="3600">
                <a:solidFill>
                  <a:srgbClr val="0000CC"/>
                </a:solidFill>
              </a:rPr>
              <a:t>重读闭音节词词尾只有一个辅音字母时，先双写辅音字母再 </a:t>
            </a:r>
            <a:r>
              <a:rPr kumimoji="1" lang="en-US" altLang="zh-CN" sz="3600">
                <a:solidFill>
                  <a:srgbClr val="0000CC"/>
                </a:solidFill>
              </a:rPr>
              <a:t>+ est)</a:t>
            </a:r>
          </a:p>
        </p:txBody>
      </p:sp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4286250" y="3030538"/>
            <a:ext cx="42481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>
                <a:solidFill>
                  <a:srgbClr val="FF0000"/>
                </a:solidFill>
              </a:rPr>
              <a:t>(</a:t>
            </a:r>
            <a:r>
              <a:rPr kumimoji="1" lang="zh-CN" altLang="en-US" sz="3600">
                <a:solidFill>
                  <a:srgbClr val="FF0000"/>
                </a:solidFill>
              </a:rPr>
              <a:t>以不发音的字母 </a:t>
            </a:r>
            <a:r>
              <a:rPr kumimoji="1" lang="en-US" altLang="zh-CN" sz="3600">
                <a:solidFill>
                  <a:srgbClr val="FF0000"/>
                </a:solidFill>
              </a:rPr>
              <a:t>e </a:t>
            </a:r>
            <a:r>
              <a:rPr kumimoji="1" lang="zh-CN" altLang="en-US" sz="3600">
                <a:solidFill>
                  <a:srgbClr val="FF0000"/>
                </a:solidFill>
              </a:rPr>
              <a:t>结尾的 </a:t>
            </a:r>
            <a:r>
              <a:rPr kumimoji="1" lang="en-US" altLang="zh-CN" sz="3600">
                <a:solidFill>
                  <a:srgbClr val="FF0000"/>
                </a:solidFill>
              </a:rPr>
              <a:t>+ st )</a:t>
            </a:r>
          </a:p>
        </p:txBody>
      </p:sp>
      <p:sp>
        <p:nvSpPr>
          <p:cNvPr id="61459" name="Text Box 19"/>
          <p:cNvSpPr txBox="1">
            <a:spLocks noChangeArrowheads="1"/>
          </p:cNvSpPr>
          <p:nvPr/>
        </p:nvSpPr>
        <p:spPr bwMode="auto">
          <a:xfrm>
            <a:off x="4284663" y="1741488"/>
            <a:ext cx="41052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>
                <a:solidFill>
                  <a:srgbClr val="0000CC"/>
                </a:solidFill>
              </a:rPr>
              <a:t>(</a:t>
            </a:r>
            <a:r>
              <a:rPr kumimoji="1" lang="zh-CN" altLang="en-US" sz="3600">
                <a:solidFill>
                  <a:srgbClr val="0000CC"/>
                </a:solidFill>
              </a:rPr>
              <a:t>一般在词尾 </a:t>
            </a:r>
            <a:r>
              <a:rPr kumimoji="1" lang="en-US" altLang="zh-CN" sz="3600">
                <a:solidFill>
                  <a:srgbClr val="0000CC"/>
                </a:solidFill>
              </a:rPr>
              <a:t>+ est )</a:t>
            </a:r>
          </a:p>
        </p:txBody>
      </p:sp>
      <p:sp>
        <p:nvSpPr>
          <p:cNvPr id="13329" name="Text Box 22"/>
          <p:cNvSpPr txBox="1">
            <a:spLocks noChangeArrowheads="1"/>
          </p:cNvSpPr>
          <p:nvPr/>
        </p:nvSpPr>
        <p:spPr bwMode="auto">
          <a:xfrm>
            <a:off x="466725" y="981075"/>
            <a:ext cx="15843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600">
                <a:solidFill>
                  <a:srgbClr val="CC0000"/>
                </a:solidFill>
              </a:rPr>
              <a:t>原形</a:t>
            </a:r>
          </a:p>
        </p:txBody>
      </p:sp>
      <p:sp>
        <p:nvSpPr>
          <p:cNvPr id="13330" name="Text Box 23"/>
          <p:cNvSpPr txBox="1">
            <a:spLocks noChangeArrowheads="1"/>
          </p:cNvSpPr>
          <p:nvPr/>
        </p:nvSpPr>
        <p:spPr bwMode="auto">
          <a:xfrm>
            <a:off x="2557463" y="985838"/>
            <a:ext cx="24479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600">
                <a:solidFill>
                  <a:srgbClr val="CC0000"/>
                </a:solidFill>
              </a:rPr>
              <a:t>最高级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431800" y="157163"/>
            <a:ext cx="27717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4000">
                <a:solidFill>
                  <a:srgbClr val="FF0000"/>
                </a:solidFill>
              </a:rPr>
              <a:t>发现规则：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20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9900" y="1700213"/>
            <a:ext cx="482441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new —— newest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fresh —— freshest 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469900" y="3038475"/>
            <a:ext cx="353695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close —— close</a:t>
            </a:r>
            <a:r>
              <a:rPr kumimoji="1" lang="en-US" altLang="zh-CN" sz="3600">
                <a:solidFill>
                  <a:schemeClr val="tx2"/>
                </a:solidFill>
              </a:rPr>
              <a:t>st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468313" y="4406900"/>
            <a:ext cx="45370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big —— biggest</a:t>
            </a:r>
            <a:endParaRPr kumimoji="1" lang="en-US" altLang="zh-CN" sz="36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6" grpId="0"/>
      <p:bldP spid="61458" grpId="0"/>
      <p:bldP spid="13329" grpId="0"/>
      <p:bldP spid="13330" grpId="0"/>
      <p:bldP spid="21" grpId="0"/>
      <p:bldP spid="20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0" name="Text Box 20"/>
          <p:cNvSpPr txBox="1">
            <a:spLocks noChangeArrowheads="1"/>
          </p:cNvSpPr>
          <p:nvPr/>
        </p:nvSpPr>
        <p:spPr bwMode="auto">
          <a:xfrm>
            <a:off x="323850" y="2646363"/>
            <a:ext cx="860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>
                <a:solidFill>
                  <a:srgbClr val="0000CC"/>
                </a:solidFill>
              </a:rPr>
              <a:t>(</a:t>
            </a:r>
            <a:r>
              <a:rPr kumimoji="1" lang="zh-CN" altLang="en-US" sz="3600">
                <a:solidFill>
                  <a:srgbClr val="0000CC"/>
                </a:solidFill>
              </a:rPr>
              <a:t>多音节词和部分双音节词前加 </a:t>
            </a:r>
            <a:r>
              <a:rPr kumimoji="1" lang="en-US" altLang="zh-CN" sz="3600">
                <a:solidFill>
                  <a:srgbClr val="0000CC"/>
                </a:solidFill>
              </a:rPr>
              <a:t>the most)</a:t>
            </a:r>
            <a:endParaRPr kumimoji="1" lang="zh-CN" altLang="en-US" sz="3600">
              <a:solidFill>
                <a:srgbClr val="0000CC"/>
              </a:solidFill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287338" y="1855788"/>
            <a:ext cx="81359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/>
              <a:t>comfortable —— </a:t>
            </a:r>
            <a:r>
              <a:rPr kumimoji="1" lang="en-US" altLang="zh-CN" sz="3600">
                <a:solidFill>
                  <a:schemeClr val="tx2"/>
                </a:solidFill>
              </a:rPr>
              <a:t>the most</a:t>
            </a:r>
            <a:r>
              <a:rPr kumimoji="1" lang="en-US" altLang="zh-CN" sz="3600"/>
              <a:t> comfortable </a:t>
            </a:r>
            <a:endParaRPr kumimoji="1" lang="en-US" altLang="zh-CN" sz="3600">
              <a:solidFill>
                <a:srgbClr val="FF0066"/>
              </a:solidFill>
            </a:endParaRPr>
          </a:p>
        </p:txBody>
      </p:sp>
      <p:sp>
        <p:nvSpPr>
          <p:cNvPr id="61457" name="Text Box 17"/>
          <p:cNvSpPr txBox="1">
            <a:spLocks noChangeArrowheads="1"/>
          </p:cNvSpPr>
          <p:nvPr/>
        </p:nvSpPr>
        <p:spPr bwMode="auto">
          <a:xfrm>
            <a:off x="4067175" y="620713"/>
            <a:ext cx="485933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rgbClr val="FF0000"/>
                </a:solidFill>
              </a:rPr>
              <a:t> (</a:t>
            </a:r>
            <a:r>
              <a:rPr kumimoji="1" lang="zh-CN" altLang="en-US" sz="3600">
                <a:solidFill>
                  <a:srgbClr val="FF0000"/>
                </a:solidFill>
              </a:rPr>
              <a:t>以辅音字母</a:t>
            </a:r>
            <a:r>
              <a:rPr kumimoji="1" lang="en-US" altLang="zh-CN" sz="3600">
                <a:solidFill>
                  <a:srgbClr val="FF0000"/>
                </a:solidFill>
              </a:rPr>
              <a:t>+y </a:t>
            </a:r>
            <a:r>
              <a:rPr kumimoji="1" lang="zh-CN" altLang="en-US" sz="3600">
                <a:solidFill>
                  <a:srgbClr val="FF0000"/>
                </a:solidFill>
              </a:rPr>
              <a:t>结尾的单词，变</a:t>
            </a:r>
            <a:r>
              <a:rPr kumimoji="1" lang="en-US" altLang="zh-CN" sz="3600">
                <a:solidFill>
                  <a:srgbClr val="FF0000"/>
                </a:solidFill>
              </a:rPr>
              <a:t>y</a:t>
            </a:r>
            <a:r>
              <a:rPr kumimoji="1" lang="zh-CN" altLang="en-US" sz="3600">
                <a:solidFill>
                  <a:srgbClr val="FF0000"/>
                </a:solidFill>
              </a:rPr>
              <a:t>为 </a:t>
            </a:r>
            <a:r>
              <a:rPr kumimoji="1" lang="en-US" altLang="zh-CN" sz="3600">
                <a:solidFill>
                  <a:srgbClr val="FF0000"/>
                </a:solidFill>
              </a:rPr>
              <a:t>i + est ) </a:t>
            </a:r>
            <a:endParaRPr lang="en-US" altLang="zh-CN" sz="3600" b="0">
              <a:solidFill>
                <a:srgbClr val="FF0000"/>
              </a:solidFill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358775" y="565150"/>
            <a:ext cx="4537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/>
              <a:t>early —— earliest</a:t>
            </a:r>
          </a:p>
        </p:txBody>
      </p:sp>
      <p:sp>
        <p:nvSpPr>
          <p:cNvPr id="2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0363" y="3367088"/>
            <a:ext cx="38163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good —— the best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58775" y="4117975"/>
            <a:ext cx="51133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bad/badly —— the worst</a:t>
            </a:r>
            <a:endParaRPr kumimoji="1" lang="en-US" altLang="zh-CN" sz="3600">
              <a:solidFill>
                <a:schemeClr val="tx2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58775" y="4837113"/>
            <a:ext cx="532923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many/much —— the most</a:t>
            </a:r>
            <a:endParaRPr kumimoji="1" lang="en-US" altLang="zh-CN" sz="3600">
              <a:solidFill>
                <a:schemeClr val="tx2"/>
              </a:solidFill>
            </a:endParaRP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179388" y="5630863"/>
            <a:ext cx="88201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>
                <a:solidFill>
                  <a:srgbClr val="FF0000"/>
                </a:solidFill>
              </a:rPr>
              <a:t>(</a:t>
            </a:r>
            <a:r>
              <a:rPr kumimoji="1" lang="zh-CN" altLang="en-US" sz="3600">
                <a:solidFill>
                  <a:srgbClr val="FF0000"/>
                </a:solidFill>
              </a:rPr>
              <a:t>这几个都是特殊变化的形式，需单独记忆</a:t>
            </a:r>
            <a:r>
              <a:rPr kumimoji="1" lang="en-US" altLang="zh-CN" sz="3600">
                <a:solidFill>
                  <a:srgbClr val="FF0000"/>
                </a:solidFill>
              </a:rPr>
              <a:t>) </a:t>
            </a:r>
            <a:endParaRPr kumimoji="1" lang="zh-CN" altLang="en-US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0" grpId="0"/>
      <p:bldP spid="25" grpId="0"/>
      <p:bldP spid="61457" grpId="0"/>
      <p:bldP spid="24" grpId="0"/>
      <p:bldP spid="2" grpId="0"/>
      <p:bldP spid="3" grpId="0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2625" y="1157288"/>
            <a:ext cx="705643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cheaply —— (the) most cheaply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carefully —— (the) most carefully</a:t>
            </a: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611188" y="2667000"/>
            <a:ext cx="785018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zh-CN" altLang="en-US" sz="3600">
                <a:solidFill>
                  <a:srgbClr val="0000FF"/>
                </a:solidFill>
              </a:rPr>
              <a:t>以 </a:t>
            </a:r>
            <a:r>
              <a:rPr kumimoji="1" lang="en-US" altLang="zh-CN" sz="3600">
                <a:solidFill>
                  <a:srgbClr val="0000FF"/>
                </a:solidFill>
              </a:rPr>
              <a:t>ly </a:t>
            </a:r>
            <a:r>
              <a:rPr kumimoji="1" lang="zh-CN" altLang="en-US" sz="3600">
                <a:solidFill>
                  <a:srgbClr val="0000FF"/>
                </a:solidFill>
              </a:rPr>
              <a:t>结尾的副词的最高级都是在其前面加 </a:t>
            </a:r>
            <a:r>
              <a:rPr kumimoji="1" lang="en-US" altLang="zh-CN" sz="3600">
                <a:solidFill>
                  <a:srgbClr val="0000FF"/>
                </a:solidFill>
              </a:rPr>
              <a:t>(the) most; the</a:t>
            </a:r>
            <a:r>
              <a:rPr kumimoji="1" lang="zh-CN" altLang="en-US" sz="3600">
                <a:solidFill>
                  <a:srgbClr val="0000FF"/>
                </a:solidFill>
              </a:rPr>
              <a:t>可以不加。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/>
          <p:cNvSpPr>
            <a:spLocks noChangeArrowheads="1" noChangeShapeType="1" noTextEdit="1"/>
          </p:cNvSpPr>
          <p:nvPr/>
        </p:nvSpPr>
        <p:spPr bwMode="auto">
          <a:xfrm>
            <a:off x="2122488" y="476250"/>
            <a:ext cx="4321175" cy="908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Grammar</a:t>
            </a:r>
            <a:endParaRPr lang="zh-CN" altLang="en-US" sz="4000" kern="1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11188" y="3113088"/>
            <a:ext cx="7705725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9263" indent="-44926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08063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41605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24038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3202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6892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1464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036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0608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3600">
                <a:solidFill>
                  <a:srgbClr val="0000FF"/>
                </a:solidFill>
              </a:rPr>
              <a:t>1. </a:t>
            </a:r>
            <a:r>
              <a:rPr lang="en-US" altLang="zh-CN" sz="3600">
                <a:solidFill>
                  <a:srgbClr val="0000FF"/>
                </a:solidFill>
              </a:rPr>
              <a:t>A + be + the </a:t>
            </a:r>
            <a:r>
              <a:rPr lang="zh-CN" altLang="en-US" sz="3600">
                <a:solidFill>
                  <a:srgbClr val="0000FF"/>
                </a:solidFill>
              </a:rPr>
              <a:t>形容词最较级 </a:t>
            </a:r>
            <a:r>
              <a:rPr lang="en-US" altLang="zh-CN" sz="3600">
                <a:solidFill>
                  <a:srgbClr val="0000FF"/>
                </a:solidFill>
              </a:rPr>
              <a:t>+ </a:t>
            </a:r>
            <a:r>
              <a:rPr lang="zh-CN" altLang="en-US" sz="3600">
                <a:solidFill>
                  <a:srgbClr val="0000FF"/>
                </a:solidFill>
              </a:rPr>
              <a:t>表示范围的介词词组</a:t>
            </a:r>
            <a:endParaRPr lang="en-US" altLang="zh-CN" sz="3600">
              <a:solidFill>
                <a:srgbClr val="0000FF"/>
              </a:solidFill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11188" y="4724400"/>
            <a:ext cx="82089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e.g. Dream Clothes is </a:t>
            </a:r>
            <a:r>
              <a:rPr lang="en-US" altLang="zh-CN" sz="3600">
                <a:solidFill>
                  <a:srgbClr val="FF0000"/>
                </a:solidFill>
              </a:rPr>
              <a:t>the worst</a:t>
            </a:r>
            <a:r>
              <a:rPr lang="en-US" altLang="zh-CN" sz="3600">
                <a:solidFill>
                  <a:srgbClr val="C00000"/>
                </a:solidFill>
              </a:rPr>
              <a:t> </a:t>
            </a:r>
            <a:r>
              <a:rPr lang="en-US" altLang="zh-CN" sz="3600"/>
              <a:t>in town. </a:t>
            </a:r>
            <a:endParaRPr kumimoji="1" lang="en-US" altLang="zh-CN" sz="3600">
              <a:solidFill>
                <a:srgbClr val="FF00FF"/>
              </a:solidFill>
            </a:endParaRPr>
          </a:p>
        </p:txBody>
      </p:sp>
      <p:sp>
        <p:nvSpPr>
          <p:cNvPr id="12293" name="Rectangle 12"/>
          <p:cNvSpPr>
            <a:spLocks noChangeArrowheads="1"/>
          </p:cNvSpPr>
          <p:nvPr/>
        </p:nvSpPr>
        <p:spPr bwMode="auto">
          <a:xfrm>
            <a:off x="611188" y="1785938"/>
            <a:ext cx="7597775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FF0000"/>
                </a:solidFill>
                <a:latin typeface="宋体" pitchFamily="2" charset="-122"/>
              </a:rPr>
              <a:t>表示“三者（或以上）中最</a:t>
            </a:r>
            <a:r>
              <a:rPr lang="en-US" altLang="zh-CN">
                <a:solidFill>
                  <a:srgbClr val="FF0000"/>
                </a:solidFill>
                <a:latin typeface="宋体" pitchFamily="2" charset="-122"/>
              </a:rPr>
              <a:t>……</a:t>
            </a:r>
            <a:r>
              <a:rPr lang="zh-CN" altLang="en-US">
                <a:solidFill>
                  <a:srgbClr val="FF0000"/>
                </a:solidFill>
                <a:latin typeface="宋体" pitchFamily="2" charset="-122"/>
              </a:rPr>
              <a:t>的”的句型： </a:t>
            </a:r>
            <a:endParaRPr lang="zh-CN" altLang="en-US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330325" y="5524500"/>
            <a:ext cx="6337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latin typeface="Arial" charset="0"/>
              </a:rPr>
              <a:t>梦想服装店是镇里最差的。</a:t>
            </a:r>
            <a:endParaRPr lang="en-US" altLang="zh-CN" sz="3600">
              <a:latin typeface="Arial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7173" grpId="0"/>
      <p:bldP spid="7174" grpId="0"/>
      <p:bldP spid="12293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11188" y="1339850"/>
            <a:ext cx="763428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9263" indent="-44926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08063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41605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24038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3202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6892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1464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036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0608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0000FF"/>
                </a:solidFill>
              </a:rPr>
              <a:t>2. A + </a:t>
            </a:r>
            <a:r>
              <a:rPr lang="zh-CN" altLang="en-US" sz="3600">
                <a:solidFill>
                  <a:srgbClr val="0000FF"/>
                </a:solidFill>
              </a:rPr>
              <a:t>动词 </a:t>
            </a:r>
            <a:r>
              <a:rPr lang="en-US" altLang="zh-CN" sz="3600">
                <a:solidFill>
                  <a:srgbClr val="0000FF"/>
                </a:solidFill>
              </a:rPr>
              <a:t>+ (the) </a:t>
            </a:r>
            <a:r>
              <a:rPr lang="zh-CN" altLang="en-US" sz="3600">
                <a:solidFill>
                  <a:srgbClr val="0000FF"/>
                </a:solidFill>
              </a:rPr>
              <a:t>副词最高级 </a:t>
            </a:r>
            <a:r>
              <a:rPr lang="en-US" altLang="zh-CN" sz="3600">
                <a:solidFill>
                  <a:srgbClr val="0000FF"/>
                </a:solidFill>
              </a:rPr>
              <a:t>+ </a:t>
            </a:r>
            <a:r>
              <a:rPr lang="zh-CN" altLang="en-US" sz="3600">
                <a:solidFill>
                  <a:srgbClr val="0000FF"/>
                </a:solidFill>
              </a:rPr>
              <a:t>（表示范围的介词词组） </a:t>
            </a:r>
            <a:endParaRPr lang="en-US" altLang="zh-CN" sz="3600">
              <a:solidFill>
                <a:srgbClr val="0000FF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39750" y="2809875"/>
            <a:ext cx="74168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06450" indent="-8064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271588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7957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87563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49555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527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099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671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243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/>
              <a:t>e.g. The DJs choose songs </a:t>
            </a:r>
            <a:r>
              <a:rPr lang="en-US" altLang="zh-CN" sz="3600">
                <a:solidFill>
                  <a:srgbClr val="FF0000"/>
                </a:solidFill>
              </a:rPr>
              <a:t>the most carefully</a:t>
            </a:r>
            <a:r>
              <a:rPr lang="en-US" altLang="zh-CN" sz="3600"/>
              <a:t>. 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331913" y="4191000"/>
            <a:ext cx="62642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600">
                <a:latin typeface="Arial" charset="0"/>
              </a:rPr>
              <a:t>音乐主持人选择音乐最细致。</a:t>
            </a:r>
            <a:endParaRPr lang="en-US" altLang="zh-CN" sz="3600">
              <a:latin typeface="Arial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79388" y="1773238"/>
            <a:ext cx="81724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1. worse </a:t>
            </a:r>
            <a:r>
              <a:rPr lang="en-US" altLang="zh-CN" sz="3600" i="1">
                <a:solidFill>
                  <a:srgbClr val="FF0000"/>
                </a:solidFill>
              </a:rPr>
              <a:t>adj.</a:t>
            </a:r>
            <a:r>
              <a:rPr lang="en-US" altLang="zh-CN" sz="3600">
                <a:solidFill>
                  <a:srgbClr val="FF0000"/>
                </a:solidFill>
              </a:rPr>
              <a:t> </a:t>
            </a:r>
            <a:r>
              <a:rPr lang="zh-CN" altLang="en-US" sz="3600">
                <a:solidFill>
                  <a:srgbClr val="FF0000"/>
                </a:solidFill>
              </a:rPr>
              <a:t>或 </a:t>
            </a:r>
            <a:r>
              <a:rPr lang="en-US" altLang="zh-CN" sz="3600" i="1">
                <a:solidFill>
                  <a:srgbClr val="FF0000"/>
                </a:solidFill>
              </a:rPr>
              <a:t>adv.</a:t>
            </a:r>
            <a:r>
              <a:rPr lang="en-US" altLang="zh-CN" sz="3600">
                <a:solidFill>
                  <a:srgbClr val="FF0000"/>
                </a:solidFill>
              </a:rPr>
              <a:t> </a:t>
            </a:r>
            <a:r>
              <a:rPr lang="zh-CN" altLang="en-US" sz="3600">
                <a:solidFill>
                  <a:srgbClr val="FF0000"/>
                </a:solidFill>
              </a:rPr>
              <a:t>更差；更坏；更糟</a:t>
            </a:r>
            <a:r>
              <a:rPr lang="zh-CN" altLang="en-US" sz="3600" b="0"/>
              <a:t>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4213" y="2565400"/>
            <a:ext cx="716438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0000FF"/>
                </a:solidFill>
              </a:rPr>
              <a:t>bad / badly </a:t>
            </a:r>
            <a:r>
              <a:rPr lang="zh-CN" altLang="en-US" sz="3600">
                <a:solidFill>
                  <a:srgbClr val="0000FF"/>
                </a:solidFill>
              </a:rPr>
              <a:t>的比较较，是不规则的比较形式，最高级形式是</a:t>
            </a:r>
            <a:r>
              <a:rPr lang="en-US" altLang="zh-CN" sz="3600">
                <a:solidFill>
                  <a:srgbClr val="0000FF"/>
                </a:solidFill>
              </a:rPr>
              <a:t>worst</a:t>
            </a:r>
            <a:r>
              <a:rPr lang="zh-CN" altLang="en-US" sz="3600">
                <a:solidFill>
                  <a:srgbClr val="0000FF"/>
                </a:solidFill>
              </a:rPr>
              <a:t>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9388" y="4005263"/>
            <a:ext cx="8064500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/>
              <a:t>e.g. The red shoes are </a:t>
            </a:r>
            <a:r>
              <a:rPr lang="en-US" altLang="zh-CN" sz="3600">
                <a:solidFill>
                  <a:srgbClr val="FF0000"/>
                </a:solidFill>
              </a:rPr>
              <a:t>worse </a:t>
            </a:r>
            <a:r>
              <a:rPr lang="en-US" altLang="zh-CN" sz="3600"/>
              <a:t>than the 	white one.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600"/>
              <a:t>	红色鞋子的质量比白色更差一些。</a:t>
            </a:r>
          </a:p>
        </p:txBody>
      </p:sp>
      <p:sp>
        <p:nvSpPr>
          <p:cNvPr id="13325" name="WordArt 13"/>
          <p:cNvSpPr>
            <a:spLocks noChangeArrowheads="1" noChangeShapeType="1" noTextEdit="1"/>
          </p:cNvSpPr>
          <p:nvPr/>
        </p:nvSpPr>
        <p:spPr bwMode="auto">
          <a:xfrm>
            <a:off x="2916238" y="719138"/>
            <a:ext cx="3240087" cy="9810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New words</a:t>
            </a:r>
            <a:endParaRPr lang="zh-CN" altLang="en-US" kern="1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33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t1.baidu.com/it/u=2635864133,694372930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6"/>
          <a:stretch>
            <a:fillRect/>
          </a:stretch>
        </p:blipFill>
        <p:spPr bwMode="auto">
          <a:xfrm>
            <a:off x="7019925" y="1196975"/>
            <a:ext cx="201930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1412875"/>
            <a:ext cx="734536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/>
              <a:t>Grace danced </a:t>
            </a:r>
            <a:r>
              <a:rPr lang="en-US" altLang="zh-CN" sz="3600">
                <a:solidFill>
                  <a:srgbClr val="FF0000"/>
                </a:solidFill>
              </a:rPr>
              <a:t>worse</a:t>
            </a:r>
            <a:r>
              <a:rPr lang="en-US" altLang="zh-CN" sz="3600"/>
              <a:t> than Linda. 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600"/>
              <a:t>格蕾丝跳舞跳得比琳达差。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31800" y="3141663"/>
            <a:ext cx="57245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2. service  </a:t>
            </a:r>
            <a:r>
              <a:rPr lang="en-US" altLang="zh-CN" sz="3600" i="1">
                <a:solidFill>
                  <a:srgbClr val="FF0000"/>
                </a:solidFill>
              </a:rPr>
              <a:t>n.</a:t>
            </a:r>
            <a:r>
              <a:rPr lang="en-US" altLang="zh-CN" sz="3600">
                <a:solidFill>
                  <a:srgbClr val="FF0000"/>
                </a:solidFill>
              </a:rPr>
              <a:t> </a:t>
            </a:r>
            <a:r>
              <a:rPr lang="zh-CN" altLang="en-US" sz="3600">
                <a:solidFill>
                  <a:srgbClr val="FF0000"/>
                </a:solidFill>
              </a:rPr>
              <a:t>接待；服务</a:t>
            </a:r>
            <a:endParaRPr lang="zh-CN" altLang="en-US" sz="3600" b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31800" y="4005263"/>
            <a:ext cx="824388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/>
              <a:t>e.g. Miller’s store has the best </a:t>
            </a:r>
            <a:r>
              <a:rPr lang="en-US" altLang="zh-CN" sz="3600">
                <a:solidFill>
                  <a:srgbClr val="FF0000"/>
                </a:solidFill>
              </a:rPr>
              <a:t>service</a:t>
            </a:r>
            <a:r>
              <a:rPr lang="en-US" altLang="zh-CN" sz="3600"/>
              <a:t>.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600"/>
              <a:t>       米勒商店有最好的服务。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55650" y="1443038"/>
            <a:ext cx="74168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600">
                <a:solidFill>
                  <a:srgbClr val="0000FF"/>
                </a:solidFill>
              </a:rPr>
              <a:t>副词，修饰形容词、副词或动词；同义词 </a:t>
            </a:r>
            <a:r>
              <a:rPr lang="en-US" altLang="zh-CN" sz="3600">
                <a:solidFill>
                  <a:srgbClr val="0000FF"/>
                </a:solidFill>
              </a:rPr>
              <a:t>very</a:t>
            </a:r>
            <a:r>
              <a:rPr lang="zh-CN" altLang="en-US" sz="3600">
                <a:solidFill>
                  <a:srgbClr val="0000FF"/>
                </a:solidFill>
              </a:rPr>
              <a:t>。</a:t>
            </a:r>
            <a:r>
              <a:rPr lang="en-US" altLang="zh-CN" sz="3600">
                <a:solidFill>
                  <a:srgbClr val="0000FF"/>
                </a:solidFill>
              </a:rPr>
              <a:t> </a:t>
            </a:r>
            <a:endParaRPr lang="zh-CN" altLang="en-US" sz="360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3850" y="692150"/>
            <a:ext cx="651668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3. pretty  </a:t>
            </a:r>
            <a:r>
              <a:rPr lang="en-US" altLang="zh-CN" sz="3600" i="1">
                <a:solidFill>
                  <a:srgbClr val="FF0000"/>
                </a:solidFill>
              </a:rPr>
              <a:t>adv.</a:t>
            </a:r>
            <a:r>
              <a:rPr lang="en-US" altLang="zh-CN" sz="3600">
                <a:solidFill>
                  <a:srgbClr val="FF0000"/>
                </a:solidFill>
              </a:rPr>
              <a:t> </a:t>
            </a:r>
            <a:r>
              <a:rPr lang="zh-CN" altLang="en-US" sz="3600">
                <a:solidFill>
                  <a:srgbClr val="FF0000"/>
                </a:solidFill>
              </a:rPr>
              <a:t>相当；十分；很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5288" y="5043488"/>
            <a:ext cx="69119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/>
              <a:t>e.g. My aunt drives </a:t>
            </a:r>
            <a:r>
              <a:rPr lang="en-US" altLang="zh-CN" sz="3600">
                <a:solidFill>
                  <a:srgbClr val="FF0000"/>
                </a:solidFill>
              </a:rPr>
              <a:t>pretty</a:t>
            </a:r>
            <a:r>
              <a:rPr lang="en-US" altLang="zh-CN" sz="3600"/>
              <a:t> well.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600"/>
              <a:t>       我姑姑开车开得很好。</a:t>
            </a:r>
          </a:p>
        </p:txBody>
      </p:sp>
      <p:pic>
        <p:nvPicPr>
          <p:cNvPr id="14347" name="Picture 11" descr="4487fcd8f679132caccd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068638"/>
            <a:ext cx="3240087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0825" y="836613"/>
            <a:ext cx="86042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9263" indent="-44926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08063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41605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24038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3202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6892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1464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036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0608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4. meal  </a:t>
            </a:r>
            <a:r>
              <a:rPr lang="en-US" altLang="zh-CN" sz="3600" i="1">
                <a:solidFill>
                  <a:srgbClr val="FF0000"/>
                </a:solidFill>
              </a:rPr>
              <a:t>n.</a:t>
            </a:r>
            <a:r>
              <a:rPr lang="en-US" altLang="zh-CN" sz="3600">
                <a:solidFill>
                  <a:srgbClr val="FF0000"/>
                </a:solidFill>
              </a:rPr>
              <a:t>   </a:t>
            </a:r>
            <a:r>
              <a:rPr lang="zh-CN" altLang="en-US" sz="3600">
                <a:solidFill>
                  <a:srgbClr val="FF0000"/>
                </a:solidFill>
              </a:rPr>
              <a:t>早（或午、晚）餐；一餐所吃的食物</a:t>
            </a:r>
            <a:endParaRPr lang="zh-CN" altLang="en-US" sz="3600" b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23850" y="5114925"/>
            <a:ext cx="81375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/>
              <a:t>e.g. Breakfast is the first </a:t>
            </a:r>
            <a:r>
              <a:rPr lang="en-US" altLang="zh-CN" sz="3600">
                <a:solidFill>
                  <a:srgbClr val="FF0000"/>
                </a:solidFill>
              </a:rPr>
              <a:t>meal </a:t>
            </a:r>
            <a:r>
              <a:rPr lang="en-US" altLang="zh-CN" sz="3600"/>
              <a:t>in a day.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600"/>
              <a:t>       早饭是一天的第一餐饭。</a:t>
            </a:r>
          </a:p>
        </p:txBody>
      </p:sp>
      <p:pic>
        <p:nvPicPr>
          <p:cNvPr id="15372" name="Picture 12" descr="2011081311155690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38" b="6161"/>
          <a:stretch>
            <a:fillRect/>
          </a:stretch>
        </p:blipFill>
        <p:spPr bwMode="auto">
          <a:xfrm>
            <a:off x="3132138" y="2133600"/>
            <a:ext cx="2719387" cy="287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t1.baidu.com/it/u=2066620834,2614968507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2"/>
          <a:stretch>
            <a:fillRect/>
          </a:stretch>
        </p:blipFill>
        <p:spPr bwMode="auto">
          <a:xfrm>
            <a:off x="6911975" y="1125538"/>
            <a:ext cx="223202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2413" y="1484313"/>
            <a:ext cx="7559675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06450" indent="-8064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271588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7957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87563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49555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527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099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671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243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/>
              <a:t>e.g. In that movie, she </a:t>
            </a:r>
            <a:r>
              <a:rPr lang="en-US" altLang="zh-CN" sz="3600">
                <a:solidFill>
                  <a:srgbClr val="FF0000"/>
                </a:solidFill>
              </a:rPr>
              <a:t>acted</a:t>
            </a:r>
            <a:r>
              <a:rPr lang="en-US" altLang="zh-CN" sz="3600">
                <a:solidFill>
                  <a:srgbClr val="CC0000"/>
                </a:solidFill>
              </a:rPr>
              <a:t> </a:t>
            </a:r>
            <a:r>
              <a:rPr lang="en-US" altLang="zh-CN" sz="3600"/>
              <a:t>as a doctor.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/>
              <a:t>       </a:t>
            </a:r>
            <a:r>
              <a:rPr lang="zh-CN" altLang="en-US" sz="3600"/>
              <a:t>在那部电影里她扮演一名医生。</a:t>
            </a:r>
            <a:r>
              <a:rPr lang="en-US" altLang="zh-CN" sz="3600"/>
              <a:t> </a:t>
            </a:r>
            <a:endParaRPr lang="zh-CN" altLang="en-US" sz="360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0825" y="692150"/>
            <a:ext cx="50038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5. act   </a:t>
            </a:r>
            <a:r>
              <a:rPr lang="en-US" altLang="zh-CN" sz="3600" i="1">
                <a:solidFill>
                  <a:srgbClr val="FF0000"/>
                </a:solidFill>
              </a:rPr>
              <a:t>v.</a:t>
            </a:r>
            <a:r>
              <a:rPr lang="en-US" altLang="zh-CN" sz="3600">
                <a:solidFill>
                  <a:srgbClr val="FF0000"/>
                </a:solidFill>
              </a:rPr>
              <a:t>  </a:t>
            </a:r>
            <a:r>
              <a:rPr lang="zh-CN" altLang="en-US" sz="3600">
                <a:solidFill>
                  <a:srgbClr val="FF0000"/>
                </a:solidFill>
              </a:rPr>
              <a:t>扮演（角色）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0825" y="3573463"/>
            <a:ext cx="334803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/>
              <a:t>6. </a:t>
            </a:r>
            <a:r>
              <a:rPr lang="en-US" altLang="zh-CN" sz="3600">
                <a:solidFill>
                  <a:srgbClr val="FF0000"/>
                </a:solidFill>
              </a:rPr>
              <a:t>menu </a:t>
            </a:r>
            <a:r>
              <a:rPr lang="zh-CN" altLang="en-US" sz="3600">
                <a:solidFill>
                  <a:srgbClr val="FF0000"/>
                </a:solidFill>
              </a:rPr>
              <a:t>菜单</a:t>
            </a:r>
          </a:p>
        </p:txBody>
      </p:sp>
      <p:pic>
        <p:nvPicPr>
          <p:cNvPr id="36870" name="Picture 6" descr="http://t3.baidu.com/it/u=383852394,1644706085&amp;fm=23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0" y="4221163"/>
            <a:ext cx="3095625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250825" y="4240213"/>
            <a:ext cx="5759450" cy="206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806450" indent="-806450">
              <a:lnSpc>
                <a:spcPct val="120000"/>
              </a:lnSpc>
            </a:pPr>
            <a:r>
              <a:rPr lang="en-US" altLang="zh-CN"/>
              <a:t>e.g. He called the waiter to bring the </a:t>
            </a:r>
            <a:r>
              <a:rPr lang="en-US" altLang="zh-CN">
                <a:solidFill>
                  <a:srgbClr val="CC0000"/>
                </a:solidFill>
              </a:rPr>
              <a:t>menu</a:t>
            </a:r>
            <a:r>
              <a:rPr lang="en-US" altLang="zh-CN"/>
              <a:t>. </a:t>
            </a:r>
          </a:p>
          <a:p>
            <a:pPr marL="806450" indent="-806450">
              <a:lnSpc>
                <a:spcPct val="120000"/>
              </a:lnSpc>
            </a:pPr>
            <a:r>
              <a:rPr lang="zh-CN" altLang="en-US"/>
              <a:t>       他叫服务员拿菜单来。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440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WordArt 4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2806700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kern="10">
                <a:solidFill>
                  <a:srgbClr val="FF0000"/>
                </a:solidFill>
                <a:effectLst>
                  <a:prstShdw prst="shdw18" dist="17961" dir="13500000">
                    <a:srgbClr val="FF0000">
                      <a:gamma/>
                      <a:shade val="60000"/>
                      <a:invGamma/>
                    </a:srgbClr>
                  </a:prstShdw>
                </a:effectLst>
                <a:latin typeface="Arial"/>
                <a:cs typeface="Arial"/>
              </a:rPr>
              <a:t>Unit 4</a:t>
            </a:r>
            <a:endParaRPr lang="zh-CN" altLang="en-US" sz="4800" kern="10">
              <a:solidFill>
                <a:srgbClr val="FF0000"/>
              </a:solidFill>
              <a:effectLst>
                <a:prstShdw prst="shdw18" dist="17961" dir="13500000">
                  <a:srgbClr val="FF0000">
                    <a:gamma/>
                    <a:shade val="60000"/>
                    <a:invGamma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25606" name="WordArt 4"/>
          <p:cNvSpPr>
            <a:spLocks noChangeArrowheads="1" noChangeShapeType="1" noTextEdit="1"/>
          </p:cNvSpPr>
          <p:nvPr/>
        </p:nvSpPr>
        <p:spPr bwMode="auto">
          <a:xfrm>
            <a:off x="827088" y="0"/>
            <a:ext cx="7273925" cy="6858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altLang="zh-CN" sz="48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What's the best </a:t>
            </a:r>
          </a:p>
          <a:p>
            <a:pPr algn="ctr"/>
            <a:r>
              <a:rPr lang="en-US" altLang="zh-CN" sz="48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movie theater?</a:t>
            </a:r>
            <a:endParaRPr lang="zh-CN" altLang="en-US" sz="4800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  <p:bldP spid="2560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2"/>
          <p:cNvSpPr>
            <a:spLocks noChangeArrowheads="1"/>
          </p:cNvSpPr>
          <p:nvPr/>
        </p:nvSpPr>
        <p:spPr bwMode="auto">
          <a:xfrm>
            <a:off x="323850" y="1196975"/>
            <a:ext cx="898525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/>
              <a:t>3a</a:t>
            </a:r>
          </a:p>
        </p:txBody>
      </p:sp>
      <p:sp>
        <p:nvSpPr>
          <p:cNvPr id="16387" name="WordArt 4"/>
          <p:cNvSpPr>
            <a:spLocks noChangeArrowheads="1" noChangeShapeType="1" noTextEdit="1"/>
          </p:cNvSpPr>
          <p:nvPr/>
        </p:nvSpPr>
        <p:spPr bwMode="auto">
          <a:xfrm>
            <a:off x="2698750" y="333375"/>
            <a:ext cx="3744913" cy="792163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250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Practice</a:t>
            </a:r>
            <a:endParaRPr lang="zh-CN" altLang="en-US" sz="4000" kern="1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1331913" y="1125538"/>
            <a:ext cx="75961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15000"/>
              </a:lnSpc>
            </a:pPr>
            <a:r>
              <a:rPr lang="en-US" altLang="zh-CN">
                <a:solidFill>
                  <a:srgbClr val="0000FF"/>
                </a:solidFill>
                <a:latin typeface="Arial" charset="0"/>
              </a:rPr>
              <a:t>Fill in the blanks with the correct forms of the words in brackets. </a:t>
            </a:r>
            <a:endParaRPr lang="zh-CN" altLang="en-US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04825" y="2493963"/>
            <a:ext cx="8137525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668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5240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9812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4384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8956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3528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100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2672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/>
              <a:t>1. We went to the _________ (bad)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/>
              <a:t>    restaurant in town last night. The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/>
              <a:t>    menu had only 10 dishes and the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/>
              <a:t>    service was not good at all!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/>
              <a:t>2. Blue Moon is _______ (good), but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/>
              <a:t>    Miller’s is _________ (good) in town. </a:t>
            </a: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3889375" y="5229225"/>
            <a:ext cx="13684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better</a:t>
            </a:r>
          </a:p>
        </p:txBody>
      </p:sp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4392613" y="2571750"/>
            <a:ext cx="1873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worst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3276600" y="5876925"/>
            <a:ext cx="1943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 the best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7" grpId="0" animBg="1"/>
      <p:bldP spid="6" grpId="0"/>
      <p:bldP spid="9221" grpId="0"/>
      <p:bldP spid="10" grpId="0"/>
      <p:bldP spid="12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8313" y="782638"/>
            <a:ext cx="8064500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/>
              <a:t>3. The Big Screen is _______________ 	(expensive) than most cinemas, but 	Cinema City is _________________ 	(expensive).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/>
              <a:t>4. Movie City has the _________ (bad) 	service, but we can sit the 	________________ (comfortably) 	there. </a:t>
            </a: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4572000" y="765175"/>
            <a:ext cx="374491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more expensive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3995738" y="2092325"/>
            <a:ext cx="403383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the most expensive</a:t>
            </a: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4859338" y="3429000"/>
            <a:ext cx="172878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worst</a:t>
            </a: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1044575" y="4725988"/>
            <a:ext cx="38893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most comfortably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23850" y="1416050"/>
            <a:ext cx="838835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/>
              <a:t>5. Johnny Depp acted the ______ (good) 	in that movie. He’s much	______ (good) 	than other actors at finding the 	__________________ (interesting) roles. </a:t>
            </a: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5867400" y="2173288"/>
            <a:ext cx="13684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better</a:t>
            </a: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651500" y="1484313"/>
            <a:ext cx="18732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best</a:t>
            </a: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682625" y="3614738"/>
            <a:ext cx="421163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 the most interesting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65" name="Group 33"/>
          <p:cNvGraphicFramePr>
            <a:graphicFrameLocks noGrp="1"/>
          </p:cNvGraphicFramePr>
          <p:nvPr/>
        </p:nvGraphicFramePr>
        <p:xfrm>
          <a:off x="250825" y="2133600"/>
          <a:ext cx="8642350" cy="4506913"/>
        </p:xfrm>
        <a:graphic>
          <a:graphicData uri="http://schemas.openxmlformats.org/drawingml/2006/table">
            <a:tbl>
              <a:tblPr/>
              <a:tblGrid>
                <a:gridCol w="1800225"/>
                <a:gridCol w="3241675"/>
                <a:gridCol w="3600450"/>
              </a:tblGrid>
              <a:tr h="1357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Service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best: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worst: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57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Quality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best: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worst: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57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Prices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cheapest: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most expensive: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18452" name="Oval 2"/>
          <p:cNvSpPr>
            <a:spLocks noChangeArrowheads="1"/>
          </p:cNvSpPr>
          <p:nvPr/>
        </p:nvSpPr>
        <p:spPr bwMode="auto">
          <a:xfrm>
            <a:off x="-36513" y="576263"/>
            <a:ext cx="971551" cy="9810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/>
              <a:t>3b</a:t>
            </a:r>
          </a:p>
        </p:txBody>
      </p:sp>
      <p:sp>
        <p:nvSpPr>
          <p:cNvPr id="18453" name="Rectangle 12"/>
          <p:cNvSpPr>
            <a:spLocks noChangeArrowheads="1"/>
          </p:cNvSpPr>
          <p:nvPr/>
        </p:nvSpPr>
        <p:spPr bwMode="auto">
          <a:xfrm>
            <a:off x="971550" y="260350"/>
            <a:ext cx="81010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en-US" altLang="zh-CN" sz="300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Think of three stores that sell similar things in your town and fill in the chart. Then write six sentences using the information in the chart. </a:t>
            </a:r>
            <a:endParaRPr lang="zh-CN" altLang="en-US" sz="3000">
              <a:solidFill>
                <a:srgbClr val="0000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364163" y="2781300"/>
            <a:ext cx="266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Pink Rose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125663" y="2781300"/>
            <a:ext cx="2951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New World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051050" y="4221163"/>
            <a:ext cx="3313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Funky House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435600" y="4292600"/>
            <a:ext cx="3313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Good Friends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051050" y="5732463"/>
            <a:ext cx="35290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Bargain House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435600" y="5805488"/>
            <a:ext cx="3240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New Fashion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4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2" grpId="0" animBg="1"/>
      <p:bldP spid="18453" grpId="0"/>
      <p:bldP spid="7" grpId="0" autoUpdateAnimBg="0"/>
      <p:bldP spid="8" grpId="0" autoUpdateAnimBg="0"/>
      <p:bldP spid="10" grpId="0" autoUpdateAnimBg="0"/>
      <p:bldP spid="11" grpId="0" autoUpdateAnimBg="0"/>
      <p:bldP spid="12" grpId="0" autoUpdateAnimBg="0"/>
      <p:bldP spid="1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36513" y="1196975"/>
            <a:ext cx="9107487" cy="4581525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>
                <a:cs typeface="Times New Roman" pitchFamily="18" charset="0"/>
              </a:rPr>
              <a:t>1. </a:t>
            </a:r>
            <a:r>
              <a:rPr lang="en-US" altLang="zh-CN" u="sng">
                <a:cs typeface="Times New Roman" pitchFamily="18" charset="0"/>
              </a:rPr>
              <a:t>New World has the best service in town.     </a:t>
            </a:r>
          </a:p>
          <a:p>
            <a:pPr>
              <a:lnSpc>
                <a:spcPct val="130000"/>
              </a:lnSpc>
            </a:pPr>
            <a:r>
              <a:rPr lang="en-US" altLang="zh-CN">
                <a:cs typeface="Times New Roman" pitchFamily="18" charset="0"/>
              </a:rPr>
              <a:t>2. ____________________________________</a:t>
            </a:r>
          </a:p>
          <a:p>
            <a:pPr>
              <a:lnSpc>
                <a:spcPct val="130000"/>
              </a:lnSpc>
            </a:pPr>
            <a:r>
              <a:rPr lang="en-US" altLang="zh-CN">
                <a:cs typeface="Times New Roman" pitchFamily="18" charset="0"/>
              </a:rPr>
              <a:t>3. ____________________________________</a:t>
            </a:r>
          </a:p>
          <a:p>
            <a:pPr>
              <a:lnSpc>
                <a:spcPct val="130000"/>
              </a:lnSpc>
            </a:pPr>
            <a:r>
              <a:rPr lang="en-US" altLang="zh-CN">
                <a:cs typeface="Times New Roman" pitchFamily="18" charset="0"/>
              </a:rPr>
              <a:t>4. ____________________________________</a:t>
            </a:r>
          </a:p>
          <a:p>
            <a:pPr>
              <a:lnSpc>
                <a:spcPct val="130000"/>
              </a:lnSpc>
            </a:pPr>
            <a:r>
              <a:rPr lang="en-US" altLang="zh-CN">
                <a:cs typeface="Times New Roman" pitchFamily="18" charset="0"/>
              </a:rPr>
              <a:t>5. ____________________________________</a:t>
            </a:r>
          </a:p>
          <a:p>
            <a:pPr>
              <a:lnSpc>
                <a:spcPct val="130000"/>
              </a:lnSpc>
            </a:pPr>
            <a:r>
              <a:rPr lang="en-US" altLang="zh-CN">
                <a:cs typeface="Times New Roman" pitchFamily="18" charset="0"/>
              </a:rPr>
              <a:t>6. ____________________________________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39750" y="2622550"/>
            <a:ext cx="82804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>
                <a:solidFill>
                  <a:srgbClr val="FF0000"/>
                </a:solidFill>
                <a:cs typeface="Times New Roman" pitchFamily="18" charset="0"/>
              </a:rPr>
              <a:t>Funky House has the best quality in town. 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39750" y="1974850"/>
            <a:ext cx="86042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>
                <a:solidFill>
                  <a:srgbClr val="FF0000"/>
                </a:solidFill>
                <a:cs typeface="Times New Roman" pitchFamily="18" charset="0"/>
              </a:rPr>
              <a:t>Pink House has the worst service in town. 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04825" y="3343275"/>
            <a:ext cx="8675688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>
                <a:solidFill>
                  <a:srgbClr val="FF0000"/>
                </a:solidFill>
                <a:cs typeface="Times New Roman" pitchFamily="18" charset="0"/>
              </a:rPr>
              <a:t>Good friends has the worst quality in town.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04825" y="4062413"/>
            <a:ext cx="86042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>
                <a:solidFill>
                  <a:srgbClr val="FF0000"/>
                </a:solidFill>
                <a:cs typeface="Times New Roman" pitchFamily="18" charset="0"/>
              </a:rPr>
              <a:t>Bargain House is the cheapest in town. 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04825" y="4783138"/>
            <a:ext cx="8532813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>
                <a:solidFill>
                  <a:srgbClr val="FF0000"/>
                </a:solidFill>
                <a:cs typeface="Times New Roman" pitchFamily="18" charset="0"/>
              </a:rPr>
              <a:t>New Fashion is the most expensive in town. 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31" name="Group 51"/>
          <p:cNvGraphicFramePr>
            <a:graphicFrameLocks noGrp="1"/>
          </p:cNvGraphicFramePr>
          <p:nvPr/>
        </p:nvGraphicFramePr>
        <p:xfrm>
          <a:off x="73025" y="2125663"/>
          <a:ext cx="9036050" cy="4759325"/>
        </p:xfrm>
        <a:graphic>
          <a:graphicData uri="http://schemas.openxmlformats.org/drawingml/2006/table">
            <a:tbl>
              <a:tblPr/>
              <a:tblGrid>
                <a:gridCol w="3492500"/>
                <a:gridCol w="2159000"/>
                <a:gridCol w="1800225"/>
                <a:gridCol w="1584325"/>
              </a:tblGrid>
              <a:tr h="1265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Times New Roman" pitchFamily="18" charset="0"/>
                        </a:rPr>
                        <a:t>Restaurants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Times New Roman" pitchFamily="18" charset="0"/>
                        </a:rPr>
                        <a:t>Danny’s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Times New Roman" pitchFamily="18" charset="0"/>
                        </a:rPr>
                        <a:t>Super House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Times New Roman" pitchFamily="18" charset="0"/>
                        </a:rPr>
                        <a:t>Blue Moon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39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How much is a meal?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How far is it from your home?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10 minutes by bus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Is the service good?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681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Is the food good?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971550" y="333375"/>
            <a:ext cx="8101013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>
                <a:solidFill>
                  <a:srgbClr val="0000FF"/>
                </a:solidFill>
                <a:latin typeface="Arial" charset="0"/>
              </a:rPr>
              <a:t>Think of three restaurants for lunch near your home. Fill in the chart. Then talk in your group and choose the best one. </a:t>
            </a:r>
          </a:p>
        </p:txBody>
      </p:sp>
      <p:sp>
        <p:nvSpPr>
          <p:cNvPr id="20515" name="Oval 2"/>
          <p:cNvSpPr>
            <a:spLocks noChangeArrowheads="1"/>
          </p:cNvSpPr>
          <p:nvPr/>
        </p:nvSpPr>
        <p:spPr bwMode="auto">
          <a:xfrm>
            <a:off x="250825" y="620713"/>
            <a:ext cx="647700" cy="8461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/>
              <a:t>3c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5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25" name="Picture 4" descr="http://t2.baidu.com/it/u=3049673983,2370244810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724400"/>
            <a:ext cx="1989138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339975" y="6172200"/>
            <a:ext cx="2330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FF0000"/>
                </a:solidFill>
              </a:rPr>
              <a:t>Blue Moon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3779838" y="3716338"/>
            <a:ext cx="2952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FF0000"/>
                </a:solidFill>
              </a:rPr>
              <a:t>Super House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3563938" y="1773238"/>
            <a:ext cx="1809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FF0000"/>
                </a:solidFill>
              </a:rPr>
              <a:t>Danny’s</a:t>
            </a: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V="1">
            <a:off x="1836738" y="1484313"/>
            <a:ext cx="1727200" cy="720725"/>
          </a:xfrm>
          <a:prstGeom prst="line">
            <a:avLst/>
          </a:prstGeom>
          <a:noFill/>
          <a:ln w="952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1979613" y="2924175"/>
            <a:ext cx="1800225" cy="0"/>
          </a:xfrm>
          <a:prstGeom prst="line">
            <a:avLst/>
          </a:prstGeom>
          <a:noFill/>
          <a:ln w="952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2051050" y="3357563"/>
            <a:ext cx="1584325" cy="1368425"/>
          </a:xfrm>
          <a:prstGeom prst="line">
            <a:avLst/>
          </a:prstGeom>
          <a:noFill/>
          <a:ln w="9525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7" name="Text Box 17"/>
          <p:cNvSpPr txBox="1">
            <a:spLocks noChangeArrowheads="1"/>
          </p:cNvSpPr>
          <p:nvPr/>
        </p:nvSpPr>
        <p:spPr bwMode="auto">
          <a:xfrm>
            <a:off x="250825" y="3500438"/>
            <a:ext cx="2076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FF0000"/>
                </a:solidFill>
              </a:rPr>
              <a:t>My house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1908175" y="4005263"/>
            <a:ext cx="125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/>
              <a:t>400m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1692275" y="1203325"/>
            <a:ext cx="125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/>
              <a:t>300m</a:t>
            </a: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2268538" y="2997200"/>
            <a:ext cx="125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/>
              <a:t>500m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435600" y="249238"/>
            <a:ext cx="3455988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CN" sz="3600">
                <a:solidFill>
                  <a:srgbClr val="0000FF"/>
                </a:solidFill>
              </a:rPr>
              <a:t> the most   	delicious food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zh-CN" sz="3600">
                <a:solidFill>
                  <a:srgbClr val="0000FF"/>
                </a:solidFill>
              </a:rPr>
              <a:t> good service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5940425" y="2420938"/>
            <a:ext cx="32035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CN" sz="3600">
                <a:solidFill>
                  <a:srgbClr val="0000FF"/>
                </a:solidFill>
              </a:rPr>
              <a:t> cheapest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zh-CN" sz="3600">
                <a:solidFill>
                  <a:srgbClr val="0000FF"/>
                </a:solidFill>
              </a:rPr>
              <a:t> worst food</a:t>
            </a: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4462463" y="4868863"/>
            <a:ext cx="4502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CN" sz="3600">
                <a:solidFill>
                  <a:srgbClr val="0000FF"/>
                </a:solidFill>
              </a:rPr>
              <a:t> the most expensive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zh-CN" sz="3600">
                <a:solidFill>
                  <a:srgbClr val="0000FF"/>
                </a:solidFill>
              </a:rPr>
              <a:t> the best service</a:t>
            </a:r>
          </a:p>
        </p:txBody>
      </p:sp>
      <p:pic>
        <p:nvPicPr>
          <p:cNvPr id="21524" name="Picture 2" descr="http://t2.baidu.com/it/u=1370950670,2177027375&amp;fm=23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275" y="301625"/>
            <a:ext cx="1965325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6" name="Picture 6" descr="http://t1.baidu.com/it/u=1304226768,3221054893&amp;fm=23&amp;gp=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58"/>
          <a:stretch>
            <a:fillRect/>
          </a:stretch>
        </p:blipFill>
        <p:spPr bwMode="auto">
          <a:xfrm>
            <a:off x="3851275" y="2420938"/>
            <a:ext cx="2046288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0e04f24c9c9527607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989138"/>
            <a:ext cx="185578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300" grpId="0"/>
      <p:bldP spid="12301" grpId="0"/>
      <p:bldP spid="12302" grpId="0" animBg="1"/>
      <p:bldP spid="12303" grpId="0" animBg="1"/>
      <p:bldP spid="12304" grpId="0" animBg="1"/>
      <p:bldP spid="21517" grpId="0"/>
      <p:bldP spid="12306" grpId="0"/>
      <p:bldP spid="12307" grpId="0"/>
      <p:bldP spid="12308" grpId="0"/>
      <p:bldP spid="21" grpId="0"/>
      <p:bldP spid="22" grpId="0"/>
      <p:bldP spid="2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8" name="Picture 10" descr="2531170_132521987692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2" b="4613"/>
          <a:stretch>
            <a:fillRect/>
          </a:stretch>
        </p:blipFill>
        <p:spPr bwMode="auto">
          <a:xfrm>
            <a:off x="250825" y="1700213"/>
            <a:ext cx="3221038" cy="310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圆角矩形标注 9"/>
          <p:cNvSpPr>
            <a:spLocks noChangeArrowheads="1"/>
          </p:cNvSpPr>
          <p:nvPr/>
        </p:nvSpPr>
        <p:spPr bwMode="auto">
          <a:xfrm>
            <a:off x="2159000" y="3211513"/>
            <a:ext cx="6985000" cy="3240087"/>
          </a:xfrm>
          <a:prstGeom prst="wedgeRoundRectCallout">
            <a:avLst>
              <a:gd name="adj1" fmla="val -46819"/>
              <a:gd name="adj2" fmla="val -59750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n-US" altLang="zh-CN">
                <a:cs typeface="Times New Roman" pitchFamily="18" charset="0"/>
              </a:rPr>
              <a:t>Danny’s is the best one because  it’s the closest to my house. It has the most delicious food. It has good service, too.</a:t>
            </a:r>
            <a:endParaRPr lang="zh-CN" altLang="en-US">
              <a:cs typeface="Times New Roman" pitchFamily="18" charset="0"/>
            </a:endParaRPr>
          </a:p>
        </p:txBody>
      </p:sp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2124075" y="260350"/>
            <a:ext cx="4968875" cy="136683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Talking</a:t>
            </a:r>
            <a:endParaRPr lang="zh-CN" altLang="en-US" sz="4000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2253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79388" y="2349500"/>
            <a:ext cx="88201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3600"/>
              <a:t>1. Lily is _______ (early) than Lucy. 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3600"/>
              <a:t>2. Who goes ____________ (slowly), Tom or 	Jim?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3600"/>
              <a:t>3. This book is _______________ 	(interesting) than that one.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2047875" y="2454275"/>
            <a:ext cx="1479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rgbClr val="FF0000"/>
                </a:solidFill>
              </a:rPr>
              <a:t>earlier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2751138" y="3175000"/>
            <a:ext cx="2647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rgbClr val="FF0000"/>
                </a:solidFill>
              </a:rPr>
              <a:t>more slowly 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3225800" y="4608513"/>
            <a:ext cx="3397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rgbClr val="FF0000"/>
                </a:solidFill>
              </a:rPr>
              <a:t>more interesting</a:t>
            </a:r>
          </a:p>
        </p:txBody>
      </p:sp>
      <p:sp>
        <p:nvSpPr>
          <p:cNvPr id="23558" name="WordArt 4"/>
          <p:cNvSpPr>
            <a:spLocks noChangeArrowheads="1" noChangeShapeType="1" noTextEdit="1"/>
          </p:cNvSpPr>
          <p:nvPr/>
        </p:nvSpPr>
        <p:spPr bwMode="auto">
          <a:xfrm>
            <a:off x="2735263" y="433388"/>
            <a:ext cx="3708400" cy="90805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Arial"/>
                <a:cs typeface="Arial"/>
              </a:rPr>
              <a:t>Exercises</a:t>
            </a:r>
            <a:endParaRPr lang="zh-CN" altLang="en-US" sz="4000" kern="10">
              <a:ln w="9525">
                <a:solidFill>
                  <a:srgbClr val="0000FF"/>
                </a:solidFill>
                <a:round/>
                <a:headEnd/>
                <a:tailEnd/>
              </a:ln>
              <a:solidFill>
                <a:srgbClr val="CC0000"/>
              </a:solidFill>
              <a:latin typeface="Arial"/>
              <a:cs typeface="Arial"/>
            </a:endParaRPr>
          </a:p>
        </p:txBody>
      </p:sp>
      <p:sp>
        <p:nvSpPr>
          <p:cNvPr id="23559" name="Text Box 5"/>
          <p:cNvSpPr txBox="1">
            <a:spLocks noChangeArrowheads="1"/>
          </p:cNvSpPr>
          <p:nvPr/>
        </p:nvSpPr>
        <p:spPr bwMode="auto">
          <a:xfrm>
            <a:off x="323850" y="1655763"/>
            <a:ext cx="7705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0000FF"/>
                </a:solidFill>
              </a:rPr>
              <a:t>用所给单词的适当形式填空。</a:t>
            </a:r>
            <a:endParaRPr lang="en-US" altLang="zh-CN" sz="36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  <p:bldP spid="50182" grpId="0"/>
      <p:bldP spid="50183" grpId="0"/>
      <p:bldP spid="50184" grpId="0"/>
      <p:bldP spid="23558" grpId="0" animBg="1"/>
      <p:bldP spid="2355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07950" y="1125538"/>
            <a:ext cx="889317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3600"/>
              <a:t>4. She is _______________ (careful) in her 	school.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3600"/>
              <a:t>5. Who is _________ (late) Jim, Tom or Jack?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3600"/>
              <a:t>6. I think beef noodles is ________________                              	(delicious) of all.</a:t>
            </a:r>
            <a:r>
              <a:rPr kumimoji="1" lang="en-US" altLang="zh-CN" sz="3600" b="0"/>
              <a:t> 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871663" y="1270000"/>
            <a:ext cx="3333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rgbClr val="FF0000"/>
                </a:solidFill>
              </a:rPr>
              <a:t>the most careful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159000" y="2638425"/>
            <a:ext cx="1949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rgbClr val="FF0000"/>
                </a:solidFill>
              </a:rPr>
              <a:t>the latest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967288" y="3430588"/>
            <a:ext cx="3663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rgbClr val="FF0000"/>
                </a:solidFill>
              </a:rPr>
              <a:t>the most delicious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4"/>
          <p:cNvSpPr>
            <a:spLocks noChangeArrowheads="1" noChangeShapeType="1" noTextEdit="1"/>
          </p:cNvSpPr>
          <p:nvPr/>
        </p:nvSpPr>
        <p:spPr bwMode="auto">
          <a:xfrm>
            <a:off x="1692275" y="1844675"/>
            <a:ext cx="5903913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prstShdw prst="shdw13" dist="53882" dir="13500000">
                    <a:srgbClr val="875B0D">
                      <a:alpha val="50000"/>
                    </a:srgbClr>
                  </a:prstShdw>
                </a:effectLst>
                <a:latin typeface="Arial"/>
                <a:cs typeface="Arial"/>
              </a:rPr>
              <a:t>Section A 2</a:t>
            </a:r>
            <a:endParaRPr lang="zh-CN" altLang="en-US" sz="4800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prstShdw prst="shdw13" dist="53882" dir="13500000">
                  <a:srgbClr val="875B0D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2054" name="WordArt 4"/>
          <p:cNvSpPr>
            <a:spLocks noChangeArrowheads="1" noChangeShapeType="1" noTextEdit="1"/>
          </p:cNvSpPr>
          <p:nvPr/>
        </p:nvSpPr>
        <p:spPr bwMode="auto">
          <a:xfrm>
            <a:off x="250825" y="3716338"/>
            <a:ext cx="8675688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prstShdw prst="shdw13" dist="53882" dir="13500000">
                    <a:srgbClr val="875B0D">
                      <a:alpha val="50000"/>
                    </a:srgbClr>
                  </a:prstShdw>
                </a:effectLst>
                <a:latin typeface="Arial"/>
                <a:cs typeface="Arial"/>
              </a:rPr>
              <a:t>Grammar focus-3c</a:t>
            </a:r>
            <a:endParaRPr lang="zh-CN" altLang="en-US" sz="4800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prstShdw prst="shdw13" dist="53882" dir="13500000">
                  <a:srgbClr val="875B0D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4"/>
          <p:cNvSpPr>
            <a:spLocks noChangeArrowheads="1" noChangeShapeType="1" noTextEdit="1"/>
          </p:cNvSpPr>
          <p:nvPr/>
        </p:nvSpPr>
        <p:spPr bwMode="auto">
          <a:xfrm>
            <a:off x="2195513" y="188913"/>
            <a:ext cx="4464050" cy="9350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Homework</a:t>
            </a:r>
            <a:endParaRPr lang="zh-CN" altLang="en-US" sz="4000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50825" y="2492375"/>
            <a:ext cx="75501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000099"/>
                </a:solidFill>
              </a:rPr>
              <a:t>A: Who is </a:t>
            </a:r>
            <a:r>
              <a:rPr lang="en-US" altLang="zh-CN" sz="3600">
                <a:solidFill>
                  <a:srgbClr val="FF0000"/>
                </a:solidFill>
              </a:rPr>
              <a:t>the</a:t>
            </a:r>
            <a:r>
              <a:rPr lang="en-US" altLang="zh-CN" sz="3600">
                <a:solidFill>
                  <a:srgbClr val="000099"/>
                </a:solidFill>
              </a:rPr>
              <a:t> … student in our class?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000099"/>
                </a:solidFill>
              </a:rPr>
              <a:t>B:  …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85750" y="3859213"/>
            <a:ext cx="8785225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(the smartest, the tallest, the heaviest, the friendliest, the thinnest, the most beautiful, the busiest, the funniest, the most popular …)</a:t>
            </a:r>
          </a:p>
        </p:txBody>
      </p:sp>
      <p:sp>
        <p:nvSpPr>
          <p:cNvPr id="8" name="WordArt 10"/>
          <p:cNvSpPr>
            <a:spLocks noChangeArrowheads="1" noChangeShapeType="1" noTextEdit="1"/>
          </p:cNvSpPr>
          <p:nvPr/>
        </p:nvSpPr>
        <p:spPr bwMode="auto">
          <a:xfrm>
            <a:off x="2266950" y="1484313"/>
            <a:ext cx="4392613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班级之最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6" grpId="0"/>
      <p:bldP spid="7" grpId="0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WordArt 7"/>
          <p:cNvSpPr>
            <a:spLocks noChangeArrowheads="1" noChangeShapeType="1" noTextEdit="1"/>
          </p:cNvSpPr>
          <p:nvPr/>
        </p:nvSpPr>
        <p:spPr bwMode="auto">
          <a:xfrm>
            <a:off x="250825" y="603250"/>
            <a:ext cx="8424863" cy="59213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altLang="zh-CN" sz="6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Thank you!</a:t>
            </a:r>
            <a:endParaRPr lang="zh-CN" altLang="en-US" sz="6600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79388" y="1604963"/>
            <a:ext cx="8820150" cy="470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ea typeface="DotumChe" pitchFamily="49" charset="-127"/>
              </a:rPr>
              <a:t>In our class, who is the funniest student?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>
                <a:ea typeface="DotumChe" pitchFamily="49" charset="-127"/>
              </a:rPr>
              <a:t>In our class, who is the most serious student?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>
                <a:ea typeface="DotumChe" pitchFamily="49" charset="-127"/>
              </a:rPr>
              <a:t>In our class, who is the tallest student?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>
                <a:ea typeface="DotumChe" pitchFamily="49" charset="-127"/>
              </a:rPr>
              <a:t>In all the subjects, which is the most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>
                <a:ea typeface="DotumChe" pitchFamily="49" charset="-127"/>
              </a:rPr>
              <a:t>interesting subject?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>
                <a:ea typeface="DotumChe" pitchFamily="49" charset="-127"/>
              </a:rPr>
              <a:t>In all the subjects, which is the most difficult subject?</a:t>
            </a:r>
          </a:p>
        </p:txBody>
      </p:sp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2771775" y="71438"/>
            <a:ext cx="3600450" cy="8366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Lead-in</a:t>
            </a:r>
            <a:endParaRPr lang="zh-CN" altLang="en-US" sz="4000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15900" y="850900"/>
            <a:ext cx="35639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600">
                <a:solidFill>
                  <a:srgbClr val="0000FF"/>
                </a:solidFill>
              </a:rPr>
              <a:t>回答下列问题：</a:t>
            </a:r>
            <a:endParaRPr lang="en-US" altLang="zh-CN" sz="36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4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4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40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40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4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179388" y="836613"/>
            <a:ext cx="8640762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668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5240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9812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4384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8956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3528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100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2672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 1. Who’s the tallest in your class?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 2. Which is the worst clothes store?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 3. Which is the best clothes store?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 4. Which radio station plays the most boring songs?</a:t>
            </a:r>
            <a:endParaRPr lang="en-US" altLang="zh-CN" sz="3600" b="0"/>
          </a:p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 5. Which radio station plays the best songs?</a:t>
            </a:r>
            <a:endParaRPr kumimoji="1" lang="zh-CN" altLang="en-US" sz="3600"/>
          </a:p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 6. Which cinema has the most comfortable seats?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87338" y="2708275"/>
            <a:ext cx="8461375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49263" indent="-449263">
              <a:lnSpc>
                <a:spcPct val="130000"/>
              </a:lnSpc>
            </a:pPr>
            <a:r>
              <a:rPr lang="en-US" altLang="zh-CN"/>
              <a:t>1.</a:t>
            </a:r>
            <a:r>
              <a:rPr lang="zh-CN" altLang="en-US"/>
              <a:t> </a:t>
            </a:r>
            <a:r>
              <a:rPr lang="en-US" altLang="zh-CN"/>
              <a:t>What is the ____ _____ ______ (</a:t>
            </a:r>
            <a:r>
              <a:rPr lang="zh-CN" altLang="en-US"/>
              <a:t>最好的电影院</a:t>
            </a:r>
            <a:r>
              <a:rPr lang="en-US" altLang="zh-CN"/>
              <a:t>) to go to?</a:t>
            </a:r>
          </a:p>
          <a:p>
            <a:pPr marL="449263" indent="-449263">
              <a:lnSpc>
                <a:spcPct val="130000"/>
              </a:lnSpc>
            </a:pPr>
            <a:r>
              <a:rPr lang="en-US" altLang="zh-CN"/>
              <a:t>2. Town Cinema. It’s the ______ __ _____ (</a:t>
            </a:r>
            <a:r>
              <a:rPr lang="zh-CN" altLang="en-US"/>
              <a:t>离家最近</a:t>
            </a:r>
            <a:r>
              <a:rPr lang="en-US" altLang="zh-CN"/>
              <a:t>).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1403350" y="576263"/>
            <a:ext cx="6192838" cy="10525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Grammar focus</a:t>
            </a:r>
            <a:endParaRPr lang="zh-CN" altLang="en-US" sz="4000" kern="10">
              <a:ln w="9525">
                <a:solidFill>
                  <a:srgbClr val="0066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221288" y="4191000"/>
            <a:ext cx="37433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closest  to  home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059113" y="2751138"/>
            <a:ext cx="468153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best  movie theater</a:t>
            </a:r>
          </a:p>
        </p:txBody>
      </p:sp>
      <p:sp>
        <p:nvSpPr>
          <p:cNvPr id="7176" name="Rectangle 12"/>
          <p:cNvSpPr>
            <a:spLocks noChangeArrowheads="1"/>
          </p:cNvSpPr>
          <p:nvPr/>
        </p:nvSpPr>
        <p:spPr bwMode="auto">
          <a:xfrm>
            <a:off x="323850" y="2016125"/>
            <a:ext cx="74168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0000FF"/>
                </a:solidFill>
              </a:rPr>
              <a:t>根据课本内容，完成下列句子。 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/>
      <p:bldP spid="7171" grpId="0" animBg="1"/>
      <p:bldP spid="5125" grpId="0"/>
      <p:bldP spid="5126" grpId="0"/>
      <p:bldP spid="7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396875" y="1052513"/>
            <a:ext cx="842327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49263" indent="-449263">
              <a:lnSpc>
                <a:spcPct val="130000"/>
              </a:lnSpc>
              <a:tabLst>
                <a:tab pos="449263" algn="l"/>
              </a:tabLst>
            </a:pPr>
            <a:r>
              <a:rPr lang="en-US" altLang="zh-CN"/>
              <a:t>3. And you can buy tickets ____ ______    ________ (</a:t>
            </a:r>
            <a:r>
              <a:rPr lang="zh-CN" altLang="en-US"/>
              <a:t>最快地</a:t>
            </a:r>
            <a:r>
              <a:rPr lang="en-US" altLang="zh-CN"/>
              <a:t>) there. </a:t>
            </a:r>
          </a:p>
          <a:p>
            <a:pPr marL="449263" indent="-449263">
              <a:lnSpc>
                <a:spcPct val="130000"/>
              </a:lnSpc>
              <a:tabLst>
                <a:tab pos="449263" algn="l"/>
              </a:tabLst>
            </a:pPr>
            <a:r>
              <a:rPr lang="en-US" altLang="zh-CN"/>
              <a:t>4. Which is ____ ______ (</a:t>
            </a:r>
            <a:r>
              <a:rPr lang="zh-CN" altLang="en-US"/>
              <a:t>最差的</a:t>
            </a:r>
            <a:r>
              <a:rPr lang="en-US" altLang="zh-CN"/>
              <a:t>) clothes store in town? </a:t>
            </a:r>
          </a:p>
          <a:p>
            <a:pPr marL="449263" indent="-449263">
              <a:lnSpc>
                <a:spcPct val="130000"/>
              </a:lnSpc>
              <a:tabLst>
                <a:tab pos="449263" algn="l"/>
              </a:tabLst>
            </a:pPr>
            <a:r>
              <a:rPr lang="en-US" altLang="zh-CN"/>
              <a:t>5. Dream Clothes. It’s ______ _____ (</a:t>
            </a:r>
            <a:r>
              <a:rPr lang="zh-CN" altLang="en-US"/>
              <a:t>差一些</a:t>
            </a:r>
            <a:r>
              <a:rPr lang="en-US" altLang="zh-CN"/>
              <a:t>) Blue Moon.</a:t>
            </a:r>
            <a:r>
              <a:rPr lang="zh-CN" altLang="en-US"/>
              <a:t> </a:t>
            </a:r>
            <a:endParaRPr lang="en-US" altLang="zh-CN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794375" y="1125538"/>
            <a:ext cx="244951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the    most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971550" y="1814513"/>
            <a:ext cx="187166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quickly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771775" y="2533650"/>
            <a:ext cx="237648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the   worst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859338" y="3973513"/>
            <a:ext cx="273526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  <a:cs typeface="Times New Roman" pitchFamily="18" charset="0"/>
              </a:rPr>
              <a:t>worse   than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/>
      <p:bldP spid="5127" grpId="0"/>
      <p:bldP spid="5129" grpId="0"/>
      <p:bldP spid="6148" grpId="0"/>
      <p:bldP spid="61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"/>
          <p:cNvSpPr>
            <a:spLocks noChangeArrowheads="1"/>
          </p:cNvSpPr>
          <p:nvPr/>
        </p:nvSpPr>
        <p:spPr bwMode="auto">
          <a:xfrm>
            <a:off x="250825" y="1052513"/>
            <a:ext cx="8713788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>
              <a:lnSpc>
                <a:spcPct val="120000"/>
              </a:lnSpc>
            </a:pPr>
            <a:r>
              <a:rPr lang="en-US" altLang="zh-CN">
                <a:cs typeface="Times New Roman" pitchFamily="18" charset="0"/>
              </a:rPr>
              <a:t>6. It has _____ _______ _______ (</a:t>
            </a:r>
            <a:r>
              <a:rPr lang="zh-CN" altLang="en-US">
                <a:cs typeface="Times New Roman" pitchFamily="18" charset="0"/>
              </a:rPr>
              <a:t>最差的服务</a:t>
            </a:r>
            <a:r>
              <a:rPr lang="en-US" altLang="zh-CN">
                <a:cs typeface="Times New Roman" pitchFamily="18" charset="0"/>
              </a:rPr>
              <a:t>).</a:t>
            </a:r>
          </a:p>
          <a:p>
            <a:pPr marL="449263" indent="-449263">
              <a:lnSpc>
                <a:spcPct val="120000"/>
              </a:lnSpc>
            </a:pPr>
            <a:r>
              <a:rPr lang="en-US" altLang="zh-CN">
                <a:cs typeface="Times New Roman" pitchFamily="18" charset="0"/>
              </a:rPr>
              <a:t>7. What do you _______ _____ (</a:t>
            </a:r>
            <a:r>
              <a:rPr lang="zh-CN" altLang="en-US">
                <a:cs typeface="Times New Roman" pitchFamily="18" charset="0"/>
              </a:rPr>
              <a:t>认为</a:t>
            </a:r>
            <a:r>
              <a:rPr lang="en-US" altLang="zh-CN">
                <a:cs typeface="Times New Roman" pitchFamily="18" charset="0"/>
              </a:rPr>
              <a:t>) 970 AM?  </a:t>
            </a:r>
          </a:p>
          <a:p>
            <a:pPr marL="449263" indent="-449263">
              <a:lnSpc>
                <a:spcPct val="120000"/>
              </a:lnSpc>
            </a:pPr>
            <a:r>
              <a:rPr lang="en-US" altLang="zh-CN">
                <a:cs typeface="Times New Roman" pitchFamily="18" charset="0"/>
              </a:rPr>
              <a:t>8. I think 970 AM is ______ _____ (</a:t>
            </a:r>
            <a:r>
              <a:rPr lang="zh-CN" altLang="en-US">
                <a:cs typeface="Times New Roman" pitchFamily="18" charset="0"/>
              </a:rPr>
              <a:t>十分差</a:t>
            </a:r>
            <a:r>
              <a:rPr lang="en-US" altLang="zh-CN">
                <a:cs typeface="Times New Roman" pitchFamily="18" charset="0"/>
              </a:rPr>
              <a:t>). It has ____ _____ ______ (</a:t>
            </a:r>
            <a:r>
              <a:rPr lang="zh-CN" altLang="en-US">
                <a:cs typeface="Times New Roman" pitchFamily="18" charset="0"/>
              </a:rPr>
              <a:t>最差的音乐</a:t>
            </a:r>
            <a:r>
              <a:rPr lang="en-US" altLang="zh-CN">
                <a:cs typeface="Times New Roman" pitchFamily="18" charset="0"/>
              </a:rPr>
              <a:t>).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124075" y="1052513"/>
            <a:ext cx="60483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the      worst     service 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563938" y="2390775"/>
            <a:ext cx="30956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think      of 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284663" y="3686175"/>
            <a:ext cx="316865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pretty    bad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979613" y="4365625"/>
            <a:ext cx="421163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</a:rPr>
              <a:t>the   </a:t>
            </a:r>
            <a:r>
              <a:rPr lang="en-US" altLang="zh-CN" sz="3600">
                <a:solidFill>
                  <a:srgbClr val="FF0000"/>
                </a:solidFill>
                <a:cs typeface="Times New Roman" pitchFamily="18" charset="0"/>
              </a:rPr>
              <a:t>worst   music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51" grpId="0"/>
      <p:bldP spid="6152" grpId="0"/>
      <p:bldP spid="6153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4"/>
          <p:cNvSpPr>
            <a:spLocks noChangeArrowheads="1" noChangeShapeType="1" noTextEdit="1"/>
          </p:cNvSpPr>
          <p:nvPr/>
        </p:nvSpPr>
        <p:spPr bwMode="auto">
          <a:xfrm>
            <a:off x="2843213" y="115888"/>
            <a:ext cx="3240087" cy="9366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cs typeface="Arial"/>
              </a:rPr>
              <a:t>Grammar</a:t>
            </a:r>
            <a:endParaRPr lang="zh-CN" altLang="en-US" sz="40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611188" y="1182688"/>
            <a:ext cx="66246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</a:rPr>
              <a:t>形容词或副词的最高级形式：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8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4213" y="2549525"/>
            <a:ext cx="48260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new —— newest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fresh —— freshest 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85800" y="3846513"/>
            <a:ext cx="35369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close —— close</a:t>
            </a:r>
            <a:r>
              <a:rPr kumimoji="1" lang="en-US" altLang="zh-CN" sz="3600">
                <a:solidFill>
                  <a:schemeClr val="tx2"/>
                </a:solidFill>
              </a:rPr>
              <a:t>st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85800" y="4535488"/>
            <a:ext cx="45370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big —— biggest</a:t>
            </a:r>
            <a:endParaRPr kumimoji="1" lang="en-US" altLang="zh-CN" sz="3600">
              <a:solidFill>
                <a:schemeClr val="tx2"/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84213" y="5221288"/>
            <a:ext cx="45370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early —— earliest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85800" y="5862638"/>
            <a:ext cx="813593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/>
              <a:t>comfortable —— </a:t>
            </a:r>
            <a:r>
              <a:rPr kumimoji="1" lang="en-US" altLang="zh-CN" sz="3600">
                <a:solidFill>
                  <a:schemeClr val="tx2"/>
                </a:solidFill>
              </a:rPr>
              <a:t>the most </a:t>
            </a:r>
            <a:r>
              <a:rPr kumimoji="1" lang="en-US" altLang="zh-CN" sz="3600"/>
              <a:t>comfortable </a:t>
            </a:r>
            <a:endParaRPr kumimoji="1" lang="en-US" altLang="zh-CN" sz="3600">
              <a:solidFill>
                <a:srgbClr val="FF0066"/>
              </a:solidFill>
            </a:endParaRP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611188" y="1903413"/>
            <a:ext cx="15843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0000FF"/>
                </a:solidFill>
              </a:rPr>
              <a:t>原形</a:t>
            </a: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2844800" y="1903413"/>
            <a:ext cx="22320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0000FF"/>
                </a:solidFill>
              </a:rPr>
              <a:t>最高级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13318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1894</TotalTime>
  <Words>1250</Words>
  <Application>Microsoft Office PowerPoint</Application>
  <PresentationFormat>全屏显示(4:3)</PresentationFormat>
  <Paragraphs>199</Paragraphs>
  <Slides>31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8" baseType="lpstr">
      <vt:lpstr>Times New Roman</vt:lpstr>
      <vt:lpstr>宋体</vt:lpstr>
      <vt:lpstr>Arial</vt:lpstr>
      <vt:lpstr>Calibri</vt:lpstr>
      <vt:lpstr>DotumChe</vt:lpstr>
      <vt:lpstr>Wingdings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user</cp:lastModifiedBy>
  <cp:revision>239</cp:revision>
  <dcterms:created xsi:type="dcterms:W3CDTF">2013-03-17T02:35:29Z</dcterms:created>
  <dcterms:modified xsi:type="dcterms:W3CDTF">2015-08-12T06:36:25Z</dcterms:modified>
</cp:coreProperties>
</file>